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97" r:id="rId6"/>
    <p:sldId id="278" r:id="rId7"/>
    <p:sldId id="286" r:id="rId8"/>
    <p:sldId id="261" r:id="rId9"/>
    <p:sldId id="285" r:id="rId10"/>
    <p:sldId id="300" r:id="rId11"/>
    <p:sldId id="301" r:id="rId12"/>
    <p:sldId id="302" r:id="rId13"/>
    <p:sldId id="303" r:id="rId14"/>
    <p:sldId id="263" r:id="rId15"/>
    <p:sldId id="304" r:id="rId16"/>
    <p:sldId id="299" r:id="rId17"/>
    <p:sldId id="265" r:id="rId18"/>
    <p:sldId id="305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26A"/>
    <a:srgbClr val="515151"/>
    <a:srgbClr val="D9D9D9"/>
    <a:srgbClr val="0072C7"/>
    <a:srgbClr val="0D1D51"/>
    <a:srgbClr val="2C567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 autoAdjust="0"/>
    <p:restoredTop sz="95033" autoAdjust="0"/>
  </p:normalViewPr>
  <p:slideViewPr>
    <p:cSldViewPr snapToGrid="0" showGuides="1">
      <p:cViewPr>
        <p:scale>
          <a:sx n="75" d="100"/>
          <a:sy n="75" d="100"/>
        </p:scale>
        <p:origin x="893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535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90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446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5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fiudfv/ProjectProt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fiudfv/ProjectProt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dirty="0"/>
              <a:t>САЙТ </a:t>
            </a:r>
            <a:r>
              <a:rPr lang="en-US" dirty="0"/>
              <a:t>“</a:t>
            </a:r>
            <a:r>
              <a:rPr lang="ru-RU" dirty="0"/>
              <a:t>ТЕСТИКИ</a:t>
            </a:r>
            <a:r>
              <a:rPr lang="en-US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Выполнил студент группы 22919</a:t>
            </a:r>
            <a:r>
              <a:rPr lang="en-US" dirty="0"/>
              <a:t>/</a:t>
            </a:r>
            <a:r>
              <a:rPr lang="ru-RU" dirty="0"/>
              <a:t>21</a:t>
            </a:r>
            <a:r>
              <a:rPr lang="en-US" dirty="0"/>
              <a:t> </a:t>
            </a:r>
            <a:r>
              <a:rPr lang="ru-RU" dirty="0"/>
              <a:t>Кротов </a:t>
            </a:r>
            <a:r>
              <a:rPr lang="ru-RU" dirty="0" err="1"/>
              <a:t>иван</a:t>
            </a:r>
            <a:endParaRPr lang="ru-RU" dirty="0"/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389D-94F5-08CE-7DBC-0195F0B0C0CC}"/>
              </a:ext>
            </a:extLst>
          </p:cNvPr>
          <p:cNvSpPr txBox="1"/>
          <p:nvPr/>
        </p:nvSpPr>
        <p:spPr>
          <a:xfrm>
            <a:off x="2000504" y="4411979"/>
            <a:ext cx="817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GitHub: </a:t>
            </a:r>
            <a:r>
              <a:rPr lang="en-US" sz="2600" b="1" dirty="0">
                <a:hlinkClick r:id="rId3"/>
              </a:rPr>
              <a:t>https://github.com/dfiudfv/ProjectProtect</a:t>
            </a:r>
            <a:r>
              <a:rPr lang="en-US" sz="2600" b="1" dirty="0"/>
              <a:t> 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FDE1D8-5925-A718-0CC2-0A7EEF5F9A3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Тестирование</a:t>
            </a:r>
            <a:endParaRPr lang="en-US" sz="5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6E781-BD04-6726-3CDC-37D7FF8EBEB1}"/>
              </a:ext>
            </a:extLst>
          </p:cNvPr>
          <p:cNvSpPr txBox="1">
            <a:spLocks/>
          </p:cNvSpPr>
          <p:nvPr/>
        </p:nvSpPr>
        <p:spPr>
          <a:xfrm>
            <a:off x="0" y="854530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Ключевые оценочные элементы</a:t>
            </a:r>
            <a:endParaRPr lang="en-US" sz="50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C43AA68-574C-9284-90CE-76EEDD239E45}"/>
              </a:ext>
            </a:extLst>
          </p:cNvPr>
          <p:cNvGrpSpPr/>
          <p:nvPr/>
        </p:nvGrpSpPr>
        <p:grpSpPr>
          <a:xfrm>
            <a:off x="454982" y="2558143"/>
            <a:ext cx="3511178" cy="3562191"/>
            <a:chOff x="1971" y="545889"/>
            <a:chExt cx="2414573" cy="667198"/>
          </a:xfrm>
        </p:grpSpPr>
        <p:sp>
          <p:nvSpPr>
            <p:cNvPr id="5" name="Прямоугольник: скругленные углы 4">
              <a:extLst>
                <a:ext uri="{FF2B5EF4-FFF2-40B4-BE49-F238E27FC236}">
                  <a16:creationId xmlns:a16="http://schemas.microsoft.com/office/drawing/2014/main" id="{B750DDCB-CA41-DC6E-A217-0472B08C5062}"/>
                </a:ext>
              </a:extLst>
            </p:cNvPr>
            <p:cNvSpPr/>
            <p:nvPr/>
          </p:nvSpPr>
          <p:spPr>
            <a:xfrm>
              <a:off x="1971" y="545889"/>
              <a:ext cx="2414573" cy="667198"/>
            </a:xfrm>
            <a:prstGeom prst="roundRect">
              <a:avLst/>
            </a:prstGeom>
            <a:solidFill>
              <a:schemeClr val="accent3">
                <a:alpha val="90000"/>
              </a:schemeClr>
            </a:solidFill>
            <a:ln w="95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Прямоугольник: скругленные углы 4">
              <a:extLst>
                <a:ext uri="{FF2B5EF4-FFF2-40B4-BE49-F238E27FC236}">
                  <a16:creationId xmlns:a16="http://schemas.microsoft.com/office/drawing/2014/main" id="{BCAD1AF0-033D-2762-BA4D-E2E9A16F4872}"/>
                </a:ext>
              </a:extLst>
            </p:cNvPr>
            <p:cNvSpPr txBox="1"/>
            <p:nvPr/>
          </p:nvSpPr>
          <p:spPr>
            <a:xfrm>
              <a:off x="34541" y="545889"/>
              <a:ext cx="2349433" cy="667198"/>
            </a:xfrm>
            <a:prstGeom prst="rect">
              <a:avLst/>
            </a:prstGeom>
            <a:ln w="9525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b="1" dirty="0">
                  <a:solidFill>
                    <a:srgbClr val="03126A"/>
                  </a:solidFill>
                </a:rPr>
                <a:t>Функциональность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dirty="0">
                  <a:solidFill>
                    <a:srgbClr val="03126A"/>
                  </a:solidFill>
                </a:rPr>
                <a:t>Программа должна иметь функцию передавать результаты прохождения теста в </a:t>
              </a:r>
              <a:r>
                <a:rPr lang="ru-RU" sz="2600" dirty="0" err="1">
                  <a:solidFill>
                    <a:srgbClr val="03126A"/>
                  </a:solidFill>
                </a:rPr>
                <a:t>соц</a:t>
              </a:r>
              <a:r>
                <a:rPr lang="ru-RU" sz="2600" dirty="0">
                  <a:solidFill>
                    <a:srgbClr val="03126A"/>
                  </a:solidFill>
                </a:rPr>
                <a:t> сети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D060CF4-1546-CC92-6855-E2D3BE58C06B}"/>
              </a:ext>
            </a:extLst>
          </p:cNvPr>
          <p:cNvGrpSpPr/>
          <p:nvPr/>
        </p:nvGrpSpPr>
        <p:grpSpPr>
          <a:xfrm>
            <a:off x="4340411" y="2558143"/>
            <a:ext cx="3511178" cy="3562191"/>
            <a:chOff x="1971" y="545889"/>
            <a:chExt cx="2414573" cy="667198"/>
          </a:xfrm>
        </p:grpSpPr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94ECC3DB-BAE2-FC7C-638B-B62A7F0CE3DF}"/>
                </a:ext>
              </a:extLst>
            </p:cNvPr>
            <p:cNvSpPr/>
            <p:nvPr/>
          </p:nvSpPr>
          <p:spPr>
            <a:xfrm>
              <a:off x="1971" y="545889"/>
              <a:ext cx="2414573" cy="667198"/>
            </a:xfrm>
            <a:prstGeom prst="roundRect">
              <a:avLst/>
            </a:prstGeom>
            <a:solidFill>
              <a:schemeClr val="accent3">
                <a:alpha val="90000"/>
              </a:schemeClr>
            </a:solidFill>
            <a:ln w="95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Прямоугольник: скругленные углы 4">
              <a:extLst>
                <a:ext uri="{FF2B5EF4-FFF2-40B4-BE49-F238E27FC236}">
                  <a16:creationId xmlns:a16="http://schemas.microsoft.com/office/drawing/2014/main" id="{7B2784A6-E46C-C8AC-BFA3-533DD3036034}"/>
                </a:ext>
              </a:extLst>
            </p:cNvPr>
            <p:cNvSpPr txBox="1"/>
            <p:nvPr/>
          </p:nvSpPr>
          <p:spPr>
            <a:xfrm>
              <a:off x="34541" y="545889"/>
              <a:ext cx="2349433" cy="667198"/>
            </a:xfrm>
            <a:prstGeom prst="rect">
              <a:avLst/>
            </a:prstGeom>
            <a:ln w="9525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b="1" dirty="0">
                  <a:solidFill>
                    <a:srgbClr val="03126A"/>
                  </a:solidFill>
                </a:rPr>
                <a:t>Удобство использования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dirty="0">
                  <a:solidFill>
                    <a:srgbClr val="03126A"/>
                  </a:solidFill>
                </a:rPr>
                <a:t>В цветовой палитре интерфейса не должно быть более 4 цветов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91530F1-2730-1D4D-514C-1176C45E4A43}"/>
              </a:ext>
            </a:extLst>
          </p:cNvPr>
          <p:cNvGrpSpPr/>
          <p:nvPr/>
        </p:nvGrpSpPr>
        <p:grpSpPr>
          <a:xfrm>
            <a:off x="8225840" y="2558143"/>
            <a:ext cx="3511178" cy="3562191"/>
            <a:chOff x="1971" y="545889"/>
            <a:chExt cx="2414573" cy="667198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AC92A1A0-EE9D-B134-818A-424E83FEAE21}"/>
                </a:ext>
              </a:extLst>
            </p:cNvPr>
            <p:cNvSpPr/>
            <p:nvPr/>
          </p:nvSpPr>
          <p:spPr>
            <a:xfrm>
              <a:off x="1971" y="545889"/>
              <a:ext cx="2414573" cy="667198"/>
            </a:xfrm>
            <a:prstGeom prst="roundRect">
              <a:avLst/>
            </a:prstGeom>
            <a:solidFill>
              <a:schemeClr val="accent3">
                <a:alpha val="90000"/>
              </a:schemeClr>
            </a:solidFill>
            <a:ln w="95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Прямоугольник: скругленные углы 4">
              <a:extLst>
                <a:ext uri="{FF2B5EF4-FFF2-40B4-BE49-F238E27FC236}">
                  <a16:creationId xmlns:a16="http://schemas.microsoft.com/office/drawing/2014/main" id="{DAFBE992-DBF7-47CD-755B-1FC946EB585D}"/>
                </a:ext>
              </a:extLst>
            </p:cNvPr>
            <p:cNvSpPr txBox="1"/>
            <p:nvPr/>
          </p:nvSpPr>
          <p:spPr>
            <a:xfrm>
              <a:off x="34541" y="545889"/>
              <a:ext cx="2349433" cy="667198"/>
            </a:xfrm>
            <a:prstGeom prst="rect">
              <a:avLst/>
            </a:prstGeom>
            <a:ln w="9525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b="1" dirty="0">
                  <a:solidFill>
                    <a:srgbClr val="03126A"/>
                  </a:solidFill>
                </a:rPr>
                <a:t>Переносимость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dirty="0">
                  <a:solidFill>
                    <a:srgbClr val="03126A"/>
                  </a:solidFill>
                </a:rPr>
                <a:t>Запуску программы не должны мешать блокировщики рекламы </a:t>
              </a:r>
              <a:r>
                <a:rPr lang="en-US" sz="2600" dirty="0">
                  <a:solidFill>
                    <a:srgbClr val="03126A"/>
                  </a:solidFill>
                </a:rPr>
                <a:t>AdBlock Plus, </a:t>
              </a:r>
              <a:r>
                <a:rPr lang="en-US" sz="2600" dirty="0" err="1">
                  <a:solidFill>
                    <a:srgbClr val="03126A"/>
                  </a:solidFill>
                </a:rPr>
                <a:t>Enchanced</a:t>
              </a:r>
              <a:r>
                <a:rPr lang="en-US" sz="2600" dirty="0">
                  <a:solidFill>
                    <a:srgbClr val="03126A"/>
                  </a:solidFill>
                </a:rPr>
                <a:t> Tracking Protection </a:t>
              </a:r>
              <a:r>
                <a:rPr lang="ru-RU" sz="2600" dirty="0">
                  <a:solidFill>
                    <a:srgbClr val="03126A"/>
                  </a:solidFill>
                </a:rPr>
                <a:t>и другие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53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84F7A8-B485-63DB-32B2-8B552081BC6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Тестируемая форма</a:t>
            </a:r>
            <a:endParaRPr lang="en-US" sz="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FA6FF-E8FA-0F22-2917-4E4E76E7B45D}"/>
              </a:ext>
            </a:extLst>
          </p:cNvPr>
          <p:cNvSpPr txBox="1"/>
          <p:nvPr/>
        </p:nvSpPr>
        <p:spPr>
          <a:xfrm>
            <a:off x="880935" y="2199495"/>
            <a:ext cx="560070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Форма, по которой создавались тест-кейсы</a:t>
            </a:r>
            <a:r>
              <a:rPr lang="en-US" sz="2600" b="1" dirty="0">
                <a:solidFill>
                  <a:srgbClr val="03126A"/>
                </a:solidFill>
              </a:rPr>
              <a:t>: </a:t>
            </a:r>
            <a:r>
              <a:rPr lang="ru-RU" sz="2600" dirty="0">
                <a:solidFill>
                  <a:srgbClr val="03126A"/>
                </a:solidFill>
              </a:rPr>
              <a:t>страница авторизации</a:t>
            </a:r>
          </a:p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Вид тестирования</a:t>
            </a:r>
            <a:r>
              <a:rPr lang="en-US" sz="2600" b="1" dirty="0">
                <a:solidFill>
                  <a:srgbClr val="03126A"/>
                </a:solidFill>
              </a:rPr>
              <a:t>: </a:t>
            </a:r>
            <a:r>
              <a:rPr lang="ru-RU" sz="2600" dirty="0">
                <a:solidFill>
                  <a:srgbClr val="03126A"/>
                </a:solidFill>
              </a:rPr>
              <a:t>тестирование интерфейса (</a:t>
            </a:r>
            <a:r>
              <a:rPr lang="en-US" sz="2600" dirty="0">
                <a:solidFill>
                  <a:srgbClr val="03126A"/>
                </a:solidFill>
              </a:rPr>
              <a:t>GUI Testing</a:t>
            </a:r>
            <a:r>
              <a:rPr lang="ru-RU" sz="2600" dirty="0">
                <a:solidFill>
                  <a:srgbClr val="03126A"/>
                </a:solidFill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Методы тестирования</a:t>
            </a:r>
            <a:r>
              <a:rPr lang="en-US" sz="2600" b="1" dirty="0">
                <a:solidFill>
                  <a:srgbClr val="03126A"/>
                </a:solidFill>
              </a:rPr>
              <a:t>:</a:t>
            </a:r>
            <a:r>
              <a:rPr lang="ru-RU" sz="2600" b="1" dirty="0">
                <a:solidFill>
                  <a:srgbClr val="03126A"/>
                </a:solidFill>
              </a:rPr>
              <a:t> </a:t>
            </a:r>
            <a:r>
              <a:rPr lang="ru-RU" sz="2600" dirty="0">
                <a:solidFill>
                  <a:srgbClr val="03126A"/>
                </a:solidFill>
              </a:rPr>
              <a:t>эквивалентное тестирование, анализ граничных значений</a:t>
            </a:r>
            <a:endParaRPr lang="ru-RU" sz="2600" b="1" dirty="0">
              <a:solidFill>
                <a:srgbClr val="03126A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6C70A0-6C56-6A3A-C0CA-508A53B4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59" y="1288930"/>
            <a:ext cx="3870306" cy="51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1400" y="7059367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31C04B-FE93-D78A-15D2-6F6223ACC5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Пример тестового испытания</a:t>
            </a:r>
            <a:endParaRPr lang="en-US"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AB883-3D82-1F3E-FD22-6A5585A632F9}"/>
              </a:ext>
            </a:extLst>
          </p:cNvPr>
          <p:cNvSpPr txBox="1"/>
          <p:nvPr/>
        </p:nvSpPr>
        <p:spPr>
          <a:xfrm>
            <a:off x="908180" y="1259722"/>
            <a:ext cx="9110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>
                <a:solidFill>
                  <a:srgbClr val="03126A"/>
                </a:solidFill>
              </a:rPr>
              <a:t>Позитивный Тест-кейс №1 </a:t>
            </a:r>
            <a:r>
              <a:rPr lang="en-US" sz="2200" dirty="0">
                <a:solidFill>
                  <a:srgbClr val="03126A"/>
                </a:solidFill>
              </a:rPr>
              <a:t>“</a:t>
            </a:r>
            <a:r>
              <a:rPr lang="ru-RU" sz="2200" dirty="0">
                <a:solidFill>
                  <a:srgbClr val="03126A"/>
                </a:solidFill>
              </a:rPr>
              <a:t>Заполнение максимальными значениями</a:t>
            </a:r>
            <a:r>
              <a:rPr lang="en-US" sz="2200" dirty="0">
                <a:solidFill>
                  <a:srgbClr val="03126A"/>
                </a:solidFill>
              </a:rPr>
              <a:t>”</a:t>
            </a:r>
            <a:r>
              <a:rPr lang="ru-RU" sz="2200" dirty="0">
                <a:solidFill>
                  <a:srgbClr val="03126A"/>
                </a:solidFill>
              </a:rPr>
              <a:t>  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5C4A712-16CF-452B-0CCA-8584AC19E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25438"/>
              </p:ext>
            </p:extLst>
          </p:nvPr>
        </p:nvGraphicFramePr>
        <p:xfrm>
          <a:off x="908180" y="1908179"/>
          <a:ext cx="10431298" cy="459803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4662453">
                  <a:extLst>
                    <a:ext uri="{9D8B030D-6E8A-4147-A177-3AD203B41FA5}">
                      <a16:colId xmlns:a16="http://schemas.microsoft.com/office/drawing/2014/main" val="2102165732"/>
                    </a:ext>
                  </a:extLst>
                </a:gridCol>
                <a:gridCol w="5768845">
                  <a:extLst>
                    <a:ext uri="{9D8B030D-6E8A-4147-A177-3AD203B41FA5}">
                      <a16:colId xmlns:a16="http://schemas.microsoft.com/office/drawing/2014/main" val="3776416898"/>
                    </a:ext>
                  </a:extLst>
                </a:gridCol>
              </a:tblGrid>
              <a:tr h="1436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Действие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effectLst/>
                        </a:rPr>
                        <a:t>Ожидаемый результат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extLst>
                  <a:ext uri="{0D108BD9-81ED-4DB2-BD59-A6C34878D82A}">
                    <a16:rowId xmlns:a16="http://schemas.microsoft.com/office/drawing/2014/main" val="684427563"/>
                  </a:ext>
                </a:extLst>
              </a:tr>
              <a:tr h="97071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ru-RU" sz="1600" dirty="0">
                          <a:effectLst/>
                        </a:rPr>
                        <a:t>Открыть веб-страницу по адресу: 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Страница открыта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Все 9 полей по умолчанию пусты. Поля </a:t>
                      </a:r>
                      <a:r>
                        <a:rPr lang="en-US" sz="1600" dirty="0">
                          <a:effectLst/>
                        </a:rPr>
                        <a:t>“Enter secure line number”, “Enter encrypted email address”, “Operational Background” </a:t>
                      </a:r>
                      <a:r>
                        <a:rPr lang="ru-RU" sz="1600" dirty="0">
                          <a:effectLst/>
                        </a:rPr>
                        <a:t>содержат </a:t>
                      </a:r>
                      <a:r>
                        <a:rPr lang="ru-RU" sz="1600" dirty="0" err="1">
                          <a:effectLst/>
                        </a:rPr>
                        <a:t>плейсхолдеры</a:t>
                      </a:r>
                      <a:endParaRPr lang="ru-RU" sz="16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Кнопка “</a:t>
                      </a:r>
                      <a:r>
                        <a:rPr lang="en-US" sz="1600" dirty="0">
                          <a:effectLst/>
                        </a:rPr>
                        <a:t>Submit Form</a:t>
                      </a:r>
                      <a:r>
                        <a:rPr lang="ru-RU" sz="1600" dirty="0">
                          <a:effectLst/>
                        </a:rPr>
                        <a:t> [</a:t>
                      </a:r>
                      <a:r>
                        <a:rPr lang="en-US" sz="1600" dirty="0">
                          <a:effectLst/>
                        </a:rPr>
                        <a:t>ENCRYPTED</a:t>
                      </a:r>
                      <a:r>
                        <a:rPr lang="ru-RU" sz="1600" dirty="0">
                          <a:effectLst/>
                        </a:rPr>
                        <a:t>]” не отправляет данные на БД, а переносит курсор на первое незаполненное поле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extLst>
                  <a:ext uri="{0D108BD9-81ED-4DB2-BD59-A6C34878D82A}">
                    <a16:rowId xmlns:a16="http://schemas.microsoft.com/office/drawing/2014/main" val="2708374440"/>
                  </a:ext>
                </a:extLst>
              </a:tr>
              <a:tr h="1659897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ru-RU" sz="1600" dirty="0">
                          <a:effectLst/>
                        </a:rPr>
                        <a:t>2.    Заполнить поля формы</a:t>
                      </a: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Last Name:</a:t>
                      </a:r>
                      <a:r>
                        <a:rPr lang="ru-RU" sz="1600" b="0" dirty="0">
                          <a:effectLst/>
                        </a:rPr>
                        <a:t> Аи</a:t>
                      </a:r>
                      <a:r>
                        <a:rPr lang="en-US" sz="1600" b="0" dirty="0" err="1">
                          <a:effectLst/>
                        </a:rPr>
                        <a:t>HJGFvs</a:t>
                      </a:r>
                      <a:r>
                        <a:rPr lang="ru-RU" sz="1600" b="0" dirty="0">
                          <a:effectLst/>
                        </a:rPr>
                        <a:t>Ты…</a:t>
                      </a:r>
                      <a:r>
                        <a:rPr lang="ru-RU" sz="1600" b="0" dirty="0" err="1">
                          <a:effectLst/>
                        </a:rPr>
                        <a:t>Вф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b="0" dirty="0">
                          <a:effectLst/>
                        </a:rPr>
                        <a:t>First N</a:t>
                      </a:r>
                      <a:r>
                        <a:rPr lang="en-US" sz="1600" b="0" dirty="0" err="1">
                          <a:effectLst/>
                        </a:rPr>
                        <a:t>ame</a:t>
                      </a:r>
                      <a:r>
                        <a:rPr lang="en-US" sz="1600" b="0" dirty="0">
                          <a:effectLst/>
                        </a:rPr>
                        <a:t>:</a:t>
                      </a:r>
                      <a:r>
                        <a:rPr lang="ru-RU" sz="1600" b="0" dirty="0">
                          <a:effectLst/>
                        </a:rPr>
                        <a:t> </a:t>
                      </a:r>
                      <a:r>
                        <a:rPr lang="ru-RU" sz="1600" b="0" dirty="0" err="1">
                          <a:effectLst/>
                        </a:rPr>
                        <a:t>Мимыви</a:t>
                      </a:r>
                      <a:r>
                        <a:rPr lang="ru-RU" sz="1600" b="0" dirty="0">
                          <a:effectLst/>
                        </a:rPr>
                        <a:t>…</a:t>
                      </a:r>
                      <a:r>
                        <a:rPr lang="ru-RU" sz="1600" b="0" dirty="0" err="1">
                          <a:effectLst/>
                        </a:rPr>
                        <a:t>ывмс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Middle Name: </a:t>
                      </a:r>
                      <a:r>
                        <a:rPr lang="ru-RU" sz="1600" b="0" dirty="0" err="1">
                          <a:effectLst/>
                        </a:rPr>
                        <a:t>АиТы</a:t>
                      </a:r>
                      <a:r>
                        <a:rPr lang="ru-RU" sz="1600" b="0" dirty="0">
                          <a:effectLst/>
                        </a:rPr>
                        <a:t>…</a:t>
                      </a:r>
                      <a:r>
                        <a:rPr lang="ru-RU" sz="1600" b="0" dirty="0" err="1">
                          <a:effectLst/>
                        </a:rPr>
                        <a:t>Вф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Security Clearance Code: </a:t>
                      </a:r>
                      <a:r>
                        <a:rPr lang="en-US" sz="1600" b="0" dirty="0" err="1">
                          <a:effectLst/>
                        </a:rPr>
                        <a:t>VFHJBcs</a:t>
                      </a:r>
                      <a:r>
                        <a:rPr lang="en-US" sz="1600" b="0" dirty="0">
                          <a:effectLst/>
                        </a:rPr>
                        <a:t>…12asc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Date of Birth: 01042007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b="0" dirty="0">
                          <a:effectLst/>
                        </a:rPr>
                        <a:t>Enter </a:t>
                      </a:r>
                      <a:r>
                        <a:rPr lang="ru-RU" sz="1600" b="0" dirty="0" err="1">
                          <a:effectLst/>
                        </a:rPr>
                        <a:t>secure</a:t>
                      </a:r>
                      <a:r>
                        <a:rPr lang="ru-RU" sz="1600" b="0" dirty="0">
                          <a:effectLst/>
                        </a:rPr>
                        <a:t> </a:t>
                      </a:r>
                      <a:r>
                        <a:rPr lang="ru-RU" sz="1600" b="0" dirty="0" err="1">
                          <a:effectLst/>
                        </a:rPr>
                        <a:t>line</a:t>
                      </a:r>
                      <a:r>
                        <a:rPr lang="ru-RU" sz="1600" b="0" dirty="0">
                          <a:effectLst/>
                        </a:rPr>
                        <a:t> </a:t>
                      </a:r>
                      <a:r>
                        <a:rPr lang="ru-RU" sz="1600" b="0" dirty="0" err="1">
                          <a:effectLst/>
                        </a:rPr>
                        <a:t>number</a:t>
                      </a:r>
                      <a:r>
                        <a:rPr lang="en-US" sz="1600" b="0" dirty="0">
                          <a:effectLst/>
                        </a:rPr>
                        <a:t>: 12345678912345</a:t>
                      </a:r>
                      <a:r>
                        <a:rPr lang="ru-RU" sz="1600" b="0" dirty="0">
                          <a:effectLst/>
                        </a:rPr>
                        <a:t>8</a:t>
                      </a: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Current Clearance Level: TS/SCI</a:t>
                      </a:r>
                      <a:endParaRPr lang="ru-RU" sz="1600" b="0" dirty="0">
                        <a:effectLst/>
                      </a:endParaRPr>
                    </a:p>
                    <a:p>
                      <a:pPr marL="0" lvl="0" indent="-342900">
                        <a:lnSpc>
                          <a:spcPct val="9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dirty="0">
                          <a:effectLst/>
                        </a:rPr>
                        <a:t>Operational Background: Sd</a:t>
                      </a:r>
                      <a:r>
                        <a:rPr lang="ru-RU" sz="1600" b="0" dirty="0">
                          <a:effectLst/>
                        </a:rPr>
                        <a:t>АИТВГ</a:t>
                      </a:r>
                      <a:r>
                        <a:rPr lang="en-US" sz="1600" b="0" dirty="0" err="1">
                          <a:effectLst/>
                        </a:rPr>
                        <a:t>js</a:t>
                      </a:r>
                      <a:r>
                        <a:rPr lang="en-US" sz="1600" b="0" dirty="0">
                          <a:effectLst/>
                        </a:rPr>
                        <a:t>…</a:t>
                      </a:r>
                      <a:r>
                        <a:rPr lang="en-US" sz="1600" b="0" dirty="0" err="1">
                          <a:effectLst/>
                        </a:rPr>
                        <a:t>sdv</a:t>
                      </a:r>
                      <a:endParaRPr lang="ru-RU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Поля заполнены максимальными значениями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Пароль по умолчанию не виден пользователю, но есть возможность увидеть его, нажав на “Глаз” в правой части текстового поля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extLst>
                  <a:ext uri="{0D108BD9-81ED-4DB2-BD59-A6C34878D82A}">
                    <a16:rowId xmlns:a16="http://schemas.microsoft.com/office/drawing/2014/main" val="4911167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buFont typeface="+mj-lt"/>
                        <a:buNone/>
                      </a:pPr>
                      <a:r>
                        <a:rPr lang="ru-RU" sz="1600" dirty="0">
                          <a:effectLst/>
                        </a:rPr>
                        <a:t>3.    Нажать кнопку </a:t>
                      </a:r>
                      <a:r>
                        <a:rPr lang="en-US" sz="1600" dirty="0">
                          <a:effectLst/>
                        </a:rPr>
                        <a:t>“Submit Form [ENCRYPTED]”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Страница обновлена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Поля очищены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1600" dirty="0">
                          <a:effectLst/>
                        </a:rPr>
                        <a:t>Данные получены и сохранены в базе данных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385" marR="45385" marT="0" marB="0"/>
                </a:tc>
                <a:extLst>
                  <a:ext uri="{0D108BD9-81ED-4DB2-BD59-A6C34878D82A}">
                    <a16:rowId xmlns:a16="http://schemas.microsoft.com/office/drawing/2014/main" val="1572605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04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1400" y="7059367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31C04B-FE93-D78A-15D2-6F6223ACC5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Тестовое покрытие</a:t>
            </a:r>
            <a:endParaRPr lang="en-US" sz="5000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BFAAB4C-950F-5499-DD42-3FCB49B2C85B}"/>
              </a:ext>
            </a:extLst>
          </p:cNvPr>
          <p:cNvGrpSpPr/>
          <p:nvPr/>
        </p:nvGrpSpPr>
        <p:grpSpPr>
          <a:xfrm>
            <a:off x="-2122040" y="4540173"/>
            <a:ext cx="10971400" cy="492444"/>
            <a:chOff x="1454280" y="5106643"/>
            <a:chExt cx="9110381" cy="4924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1AB883-3D82-1F3E-FD22-6A5585A632F9}"/>
                </a:ext>
              </a:extLst>
            </p:cNvPr>
            <p:cNvSpPr txBox="1"/>
            <p:nvPr/>
          </p:nvSpPr>
          <p:spPr>
            <a:xfrm>
              <a:off x="1454280" y="5106644"/>
              <a:ext cx="911038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dirty="0">
                  <a:solidFill>
                    <a:srgbClr val="03126A"/>
                  </a:solidFill>
                </a:rPr>
                <a:t> </a:t>
              </a:r>
              <a:r>
                <a:rPr lang="ru-RU" sz="2600" dirty="0">
                  <a:solidFill>
                    <a:srgbClr val="03126A"/>
                  </a:solidFill>
                </a:rPr>
                <a:t>- требование проверено</a:t>
              </a:r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AAF8BDCF-D808-EE7A-6723-C340CF4A942A}"/>
                </a:ext>
              </a:extLst>
            </p:cNvPr>
            <p:cNvSpPr/>
            <p:nvPr/>
          </p:nvSpPr>
          <p:spPr>
            <a:xfrm>
              <a:off x="3962400" y="5106643"/>
              <a:ext cx="431661" cy="49244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F813B78-15B6-139D-D1E3-E5BDB44CE5EB}"/>
              </a:ext>
            </a:extLst>
          </p:cNvPr>
          <p:cNvSpPr txBox="1"/>
          <p:nvPr/>
        </p:nvSpPr>
        <p:spPr>
          <a:xfrm>
            <a:off x="676583" y="5424797"/>
            <a:ext cx="48402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b="1" dirty="0">
                <a:solidFill>
                  <a:srgbClr val="03126A"/>
                </a:solidFill>
              </a:rPr>
              <a:t>Тестовое покрытие</a:t>
            </a:r>
            <a:r>
              <a:rPr lang="en-US" sz="2600" b="1" dirty="0">
                <a:solidFill>
                  <a:srgbClr val="03126A"/>
                </a:solidFill>
              </a:rPr>
              <a:t>:  </a:t>
            </a:r>
            <a:r>
              <a:rPr lang="en-US" sz="2600" dirty="0">
                <a:solidFill>
                  <a:srgbClr val="03126A"/>
                </a:solidFill>
              </a:rPr>
              <a:t>60, 53%</a:t>
            </a:r>
            <a:endParaRPr lang="ru-RU" sz="2600" dirty="0">
              <a:solidFill>
                <a:srgbClr val="03126A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36B4F8-90E8-41AA-32B7-13398408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9" y="1507558"/>
            <a:ext cx="11429422" cy="2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6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37869-927C-39BC-4C2B-EDC99486EC1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Вывод</a:t>
            </a:r>
            <a:endParaRPr lang="en-US" sz="5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19391B-DCDF-1DDC-6A09-9763F869E0B9}"/>
              </a:ext>
            </a:extLst>
          </p:cNvPr>
          <p:cNvSpPr txBox="1">
            <a:spLocks/>
          </p:cNvSpPr>
          <p:nvPr/>
        </p:nvSpPr>
        <p:spPr>
          <a:xfrm>
            <a:off x="0" y="854530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Работы по </a:t>
            </a:r>
            <a:r>
              <a:rPr lang="ru-RU" sz="5000" dirty="0" err="1"/>
              <a:t>ПО</a:t>
            </a:r>
            <a:r>
              <a:rPr lang="ru-RU" sz="5000" dirty="0"/>
              <a:t> сделаны на 57</a:t>
            </a:r>
            <a:r>
              <a:rPr lang="en-US" sz="5000" dirty="0"/>
              <a:t>%</a:t>
            </a:r>
            <a:r>
              <a:rPr lang="ru-RU" sz="5000" dirty="0"/>
              <a:t> </a:t>
            </a:r>
            <a:endParaRPr lang="en-US" sz="5000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D7B91CD-FA33-81F5-41CE-8EC5E9894338}"/>
              </a:ext>
            </a:extLst>
          </p:cNvPr>
          <p:cNvGrpSpPr/>
          <p:nvPr/>
        </p:nvGrpSpPr>
        <p:grpSpPr>
          <a:xfrm>
            <a:off x="1189380" y="2165351"/>
            <a:ext cx="4574218" cy="4084704"/>
            <a:chOff x="1971" y="545889"/>
            <a:chExt cx="2414573" cy="667198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F5B53FEA-84B1-C2D6-428C-169BAD41981F}"/>
                </a:ext>
              </a:extLst>
            </p:cNvPr>
            <p:cNvSpPr/>
            <p:nvPr/>
          </p:nvSpPr>
          <p:spPr>
            <a:xfrm>
              <a:off x="1971" y="545889"/>
              <a:ext cx="2414573" cy="667198"/>
            </a:xfrm>
            <a:prstGeom prst="roundRect">
              <a:avLst/>
            </a:prstGeom>
            <a:solidFill>
              <a:schemeClr val="accent3">
                <a:alpha val="90000"/>
              </a:schemeClr>
            </a:solidFill>
            <a:ln w="95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Прямоугольник: скругленные углы 4">
              <a:extLst>
                <a:ext uri="{FF2B5EF4-FFF2-40B4-BE49-F238E27FC236}">
                  <a16:creationId xmlns:a16="http://schemas.microsoft.com/office/drawing/2014/main" id="{C770CD2D-F493-2676-263D-E496EDABFBD9}"/>
                </a:ext>
              </a:extLst>
            </p:cNvPr>
            <p:cNvSpPr txBox="1"/>
            <p:nvPr/>
          </p:nvSpPr>
          <p:spPr>
            <a:xfrm>
              <a:off x="34541" y="545889"/>
              <a:ext cx="2349433" cy="667198"/>
            </a:xfrm>
            <a:prstGeom prst="rect">
              <a:avLst/>
            </a:prstGeom>
            <a:ln w="9525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600" b="1" dirty="0">
                  <a:solidFill>
                    <a:srgbClr val="03126A"/>
                  </a:solidFill>
                </a:rPr>
                <a:t>Выполнено</a:t>
              </a:r>
              <a:r>
                <a:rPr lang="en-US" sz="2600" b="1" dirty="0">
                  <a:solidFill>
                    <a:srgbClr val="03126A"/>
                  </a:solidFill>
                </a:rPr>
                <a:t>:</a:t>
              </a:r>
              <a:endParaRPr lang="ru-RU" sz="2600" b="1" dirty="0">
                <a:solidFill>
                  <a:srgbClr val="03126A"/>
                </a:solidFill>
              </a:endParaRP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Пользовательский интерфейс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Три уровня доступа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Страница личного кабинета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Система добавления тестов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3CB5C0D-A5C9-1904-E987-AF454E7D55A8}"/>
              </a:ext>
            </a:extLst>
          </p:cNvPr>
          <p:cNvGrpSpPr/>
          <p:nvPr/>
        </p:nvGrpSpPr>
        <p:grpSpPr>
          <a:xfrm>
            <a:off x="6428403" y="2165351"/>
            <a:ext cx="4574217" cy="4084704"/>
            <a:chOff x="1971" y="545889"/>
            <a:chExt cx="2414573" cy="667198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9BD3467-A7A9-CB79-D873-ABA41854E315}"/>
                </a:ext>
              </a:extLst>
            </p:cNvPr>
            <p:cNvSpPr/>
            <p:nvPr/>
          </p:nvSpPr>
          <p:spPr>
            <a:xfrm>
              <a:off x="1971" y="545889"/>
              <a:ext cx="2414573" cy="667198"/>
            </a:xfrm>
            <a:prstGeom prst="roundRect">
              <a:avLst/>
            </a:prstGeom>
            <a:solidFill>
              <a:schemeClr val="accent3">
                <a:alpha val="90000"/>
              </a:schemeClr>
            </a:solidFill>
            <a:ln w="9525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Прямоугольник: скругленные углы 4">
              <a:extLst>
                <a:ext uri="{FF2B5EF4-FFF2-40B4-BE49-F238E27FC236}">
                  <a16:creationId xmlns:a16="http://schemas.microsoft.com/office/drawing/2014/main" id="{D64B2B41-21F9-CB93-3D78-DC6C325ECB90}"/>
                </a:ext>
              </a:extLst>
            </p:cNvPr>
            <p:cNvSpPr txBox="1"/>
            <p:nvPr/>
          </p:nvSpPr>
          <p:spPr>
            <a:xfrm>
              <a:off x="34541" y="575817"/>
              <a:ext cx="2349433" cy="637270"/>
            </a:xfrm>
            <a:prstGeom prst="rect">
              <a:avLst/>
            </a:prstGeom>
            <a:ln w="9525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0020" tIns="160020" rIns="160020" bIns="160020" numCol="1" spcCol="1270" anchor="t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ts val="1200"/>
                </a:spcBef>
                <a:spcAft>
                  <a:spcPct val="35000"/>
                </a:spcAft>
              </a:pPr>
              <a:r>
                <a:rPr lang="ru-RU" sz="2600" b="1" dirty="0">
                  <a:solidFill>
                    <a:srgbClr val="03126A"/>
                  </a:solidFill>
                </a:rPr>
                <a:t>Не выполнено</a:t>
              </a:r>
              <a:r>
                <a:rPr lang="en-US" sz="2600" b="1" dirty="0">
                  <a:solidFill>
                    <a:srgbClr val="03126A"/>
                  </a:solidFill>
                </a:rPr>
                <a:t>: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База данных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Служба поддержки</a:t>
              </a:r>
            </a:p>
            <a:p>
              <a:pPr marL="457200" indent="-45720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ru-RU" sz="2600" dirty="0">
                  <a:solidFill>
                    <a:srgbClr val="03126A"/>
                  </a:solidFill>
                </a:rPr>
                <a:t>Поддержка автора</a:t>
              </a:r>
            </a:p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2600" dirty="0">
                <a:solidFill>
                  <a:srgbClr val="03126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37869-927C-39BC-4C2B-EDC99486EC1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Вывод</a:t>
            </a:r>
            <a:endParaRPr lang="en-US" sz="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E6E8F-01B6-FF87-3EB8-FEBB2F89E593}"/>
              </a:ext>
            </a:extLst>
          </p:cNvPr>
          <p:cNvSpPr txBox="1"/>
          <p:nvPr/>
        </p:nvSpPr>
        <p:spPr>
          <a:xfrm>
            <a:off x="865412" y="2215921"/>
            <a:ext cx="104629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dirty="0">
                <a:solidFill>
                  <a:srgbClr val="03126A"/>
                </a:solidFill>
              </a:rPr>
              <a:t>Я считаю, что мне удалось создать приятный и понятный пользовательский интерфейс. </a:t>
            </a:r>
          </a:p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В дальнейшем </a:t>
            </a:r>
            <a:r>
              <a:rPr lang="ru-RU" sz="2600" dirty="0">
                <a:solidFill>
                  <a:srgbClr val="03126A"/>
                </a:solidFill>
              </a:rPr>
              <a:t>планируется реализовать базу данных, а также форму сбора обратной связи. </a:t>
            </a:r>
          </a:p>
          <a:p>
            <a:pPr>
              <a:spcAft>
                <a:spcPts val="1200"/>
              </a:spcAft>
            </a:pPr>
            <a:r>
              <a:rPr lang="ru-RU" sz="2800" b="1" dirty="0">
                <a:solidFill>
                  <a:srgbClr val="03126A"/>
                </a:solidFill>
              </a:rPr>
              <a:t>В  следующий раз </a:t>
            </a:r>
            <a:r>
              <a:rPr lang="ru-RU" sz="2800" dirty="0">
                <a:solidFill>
                  <a:srgbClr val="03126A"/>
                </a:solidFill>
              </a:rPr>
              <a:t>нужно будет прописать больше тест-кейсов и тщательнее проверять программу.</a:t>
            </a:r>
          </a:p>
        </p:txBody>
      </p:sp>
    </p:spTree>
    <p:extLst>
      <p:ext uri="{BB962C8B-B14F-4D97-AF65-F5344CB8AC3E}">
        <p14:creationId xmlns:p14="http://schemas.microsoft.com/office/powerpoint/2010/main" val="194999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ru-RU" dirty="0"/>
              <a:t>САЙТ </a:t>
            </a:r>
            <a:r>
              <a:rPr lang="en-US" dirty="0"/>
              <a:t>“</a:t>
            </a:r>
            <a:r>
              <a:rPr lang="ru-RU" dirty="0"/>
              <a:t>ТЕСТИКИ</a:t>
            </a:r>
            <a:r>
              <a:rPr lang="en-US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Выполнил студент группы 22919</a:t>
            </a:r>
            <a:r>
              <a:rPr lang="en-US" dirty="0"/>
              <a:t>/</a:t>
            </a:r>
            <a:r>
              <a:rPr lang="ru-RU" dirty="0"/>
              <a:t>21</a:t>
            </a:r>
            <a:r>
              <a:rPr lang="en-US" dirty="0"/>
              <a:t> </a:t>
            </a:r>
            <a:r>
              <a:rPr lang="ru-RU" dirty="0"/>
              <a:t>Кротов </a:t>
            </a:r>
            <a:r>
              <a:rPr lang="ru-RU" dirty="0" err="1"/>
              <a:t>иван</a:t>
            </a:r>
            <a:endParaRPr lang="ru-RU" dirty="0"/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7389D-94F5-08CE-7DBC-0195F0B0C0CC}"/>
              </a:ext>
            </a:extLst>
          </p:cNvPr>
          <p:cNvSpPr txBox="1"/>
          <p:nvPr/>
        </p:nvSpPr>
        <p:spPr>
          <a:xfrm>
            <a:off x="2000504" y="4411979"/>
            <a:ext cx="817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GitHub: </a:t>
            </a:r>
            <a:r>
              <a:rPr lang="en-US" sz="2600" b="1" dirty="0">
                <a:hlinkClick r:id="rId3"/>
              </a:rPr>
              <a:t>https://github.com/dfiudfv/ProjectProtect</a:t>
            </a:r>
            <a:r>
              <a:rPr lang="en-US" sz="2600" b="1" dirty="0"/>
              <a:t> 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341949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56" y="3555199"/>
            <a:ext cx="8728789" cy="2443301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600" dirty="0"/>
              <a:t>Максимальное кол-во личных кабинетов</a:t>
            </a:r>
            <a:r>
              <a:rPr lang="en-US" sz="2600" dirty="0"/>
              <a:t>: </a:t>
            </a:r>
            <a:r>
              <a:rPr lang="ru-RU" sz="2600" b="0" dirty="0"/>
              <a:t>700 тыс.</a:t>
            </a:r>
            <a:br>
              <a:rPr lang="ru-RU" sz="2600" b="0" dirty="0"/>
            </a:br>
            <a:r>
              <a:rPr lang="ru-RU" sz="2600" dirty="0"/>
              <a:t>Максимальное кол-во онлайн-пользователей</a:t>
            </a:r>
            <a:r>
              <a:rPr lang="en-US" sz="2600" dirty="0"/>
              <a:t>: </a:t>
            </a:r>
            <a:r>
              <a:rPr lang="en-US" sz="2600" b="0" dirty="0"/>
              <a:t>100 </a:t>
            </a:r>
            <a:r>
              <a:rPr lang="ru-RU" sz="2600" b="0" dirty="0"/>
              <a:t>тыс.</a:t>
            </a:r>
            <a:br>
              <a:rPr lang="ru-RU" sz="2600" b="0" dirty="0"/>
            </a:br>
            <a:r>
              <a:rPr lang="ru-RU" sz="2600" dirty="0"/>
              <a:t>Аналог</a:t>
            </a:r>
            <a:r>
              <a:rPr lang="en-US" sz="2600" dirty="0"/>
              <a:t>: </a:t>
            </a:r>
            <a:r>
              <a:rPr lang="en-US" sz="2600" b="0" dirty="0"/>
              <a:t>uquiz.com</a:t>
            </a:r>
            <a:br>
              <a:rPr lang="en-US" sz="2600" b="0" dirty="0"/>
            </a:br>
            <a:r>
              <a:rPr lang="ru-RU" sz="2600" dirty="0"/>
              <a:t>Сроки</a:t>
            </a:r>
            <a:r>
              <a:rPr lang="en-US" sz="2600" dirty="0"/>
              <a:t>: </a:t>
            </a:r>
            <a:r>
              <a:rPr lang="ru-RU" sz="2600" b="0" dirty="0"/>
              <a:t>по готовности</a:t>
            </a:r>
            <a:endParaRPr lang="en-US" sz="2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96A8C-6CC6-81F9-7324-3C97B14A25D7}"/>
              </a:ext>
            </a:extLst>
          </p:cNvPr>
          <p:cNvSpPr txBox="1">
            <a:spLocks/>
          </p:cNvSpPr>
          <p:nvPr/>
        </p:nvSpPr>
        <p:spPr>
          <a:xfrm>
            <a:off x="573956" y="1535899"/>
            <a:ext cx="10109595" cy="166450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2600" b="0" dirty="0"/>
              <a:t>Данный веб – сайт предназначен для прохождения тестов на различные темы, а также для размещения собственных тестов, доступных всем людям</a:t>
            </a:r>
            <a:endParaRPr lang="en-US" sz="2600" b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E1F1A6-C69C-D32D-3C53-2397C5866DA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Предметная область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1400" y="7059367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31C04B-FE93-D78A-15D2-6F6223ACC5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Инкрементная МЖЦ</a:t>
            </a:r>
            <a:endParaRPr lang="en-US" sz="5000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557BEB3-FD7A-507F-497F-2B59E2D39970}"/>
              </a:ext>
            </a:extLst>
          </p:cNvPr>
          <p:cNvGrpSpPr/>
          <p:nvPr/>
        </p:nvGrpSpPr>
        <p:grpSpPr>
          <a:xfrm>
            <a:off x="1692342" y="1274954"/>
            <a:ext cx="8807315" cy="4713148"/>
            <a:chOff x="1818166" y="1693277"/>
            <a:chExt cx="8807315" cy="4713148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9AC29A16-5DBB-3D86-7D29-A59B08E0996F}"/>
                </a:ext>
              </a:extLst>
            </p:cNvPr>
            <p:cNvGrpSpPr/>
            <p:nvPr/>
          </p:nvGrpSpPr>
          <p:grpSpPr>
            <a:xfrm>
              <a:off x="1818166" y="3388367"/>
              <a:ext cx="2532812" cy="486397"/>
              <a:chOff x="1971" y="545889"/>
              <a:chExt cx="2414573" cy="667198"/>
            </a:xfrm>
          </p:grpSpPr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49AE2278-C698-4528-A328-F8465C16ABEA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Прямоугольник: скругленные углы 4">
                <a:extLst>
                  <a:ext uri="{FF2B5EF4-FFF2-40B4-BE49-F238E27FC236}">
                    <a16:creationId xmlns:a16="http://schemas.microsoft.com/office/drawing/2014/main" id="{3654532A-1DE9-D01F-C9E0-C9D87CCCD6CD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dirty="0">
                    <a:solidFill>
                      <a:schemeClr val="accent2">
                        <a:lumMod val="25000"/>
                      </a:schemeClr>
                    </a:solidFill>
                  </a:rPr>
                  <a:t>Кодирование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A6229910-B926-962C-B6BA-781B0E692E53}"/>
                </a:ext>
              </a:extLst>
            </p:cNvPr>
            <p:cNvGrpSpPr/>
            <p:nvPr/>
          </p:nvGrpSpPr>
          <p:grpSpPr>
            <a:xfrm>
              <a:off x="1818167" y="2536356"/>
              <a:ext cx="2532812" cy="486397"/>
              <a:chOff x="1971" y="545889"/>
              <a:chExt cx="2414573" cy="667198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15B390E1-F067-DC50-5F04-46C214622702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Прямоугольник: скругленные углы 4">
                <a:extLst>
                  <a:ext uri="{FF2B5EF4-FFF2-40B4-BE49-F238E27FC236}">
                    <a16:creationId xmlns:a16="http://schemas.microsoft.com/office/drawing/2014/main" id="{F142EC72-CB80-B878-6E27-C7C44FF14F05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Проектирование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0A5B5A10-B0B9-0434-76C4-095F65C765FF}"/>
                </a:ext>
              </a:extLst>
            </p:cNvPr>
            <p:cNvGrpSpPr/>
            <p:nvPr/>
          </p:nvGrpSpPr>
          <p:grpSpPr>
            <a:xfrm>
              <a:off x="1818168" y="1693277"/>
              <a:ext cx="2532812" cy="486397"/>
              <a:chOff x="1971" y="545889"/>
              <a:chExt cx="2414573" cy="667198"/>
            </a:xfrm>
          </p:grpSpPr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962D2DAD-376B-244C-E073-A18269E9C05A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Прямоугольник: скругленные углы 4">
                <a:extLst>
                  <a:ext uri="{FF2B5EF4-FFF2-40B4-BE49-F238E27FC236}">
                    <a16:creationId xmlns:a16="http://schemas.microsoft.com/office/drawing/2014/main" id="{63512B11-1FBE-D3B3-9E5A-B5C7E790E299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Анализ требований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F1DBE825-B983-E457-186F-0C8F8790C0E3}"/>
                </a:ext>
              </a:extLst>
            </p:cNvPr>
            <p:cNvGrpSpPr/>
            <p:nvPr/>
          </p:nvGrpSpPr>
          <p:grpSpPr>
            <a:xfrm>
              <a:off x="1818166" y="4231446"/>
              <a:ext cx="2532812" cy="486397"/>
              <a:chOff x="1971" y="545889"/>
              <a:chExt cx="2414573" cy="667198"/>
            </a:xfrm>
          </p:grpSpPr>
          <p:sp>
            <p:nvSpPr>
              <p:cNvPr id="24" name="Прямоугольник: скругленные углы 23">
                <a:extLst>
                  <a:ext uri="{FF2B5EF4-FFF2-40B4-BE49-F238E27FC236}">
                    <a16:creationId xmlns:a16="http://schemas.microsoft.com/office/drawing/2014/main" id="{45FD5F05-D3A0-84D2-35A7-69F1DA133F5B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Прямоугольник: скругленные углы 4">
                <a:extLst>
                  <a:ext uri="{FF2B5EF4-FFF2-40B4-BE49-F238E27FC236}">
                    <a16:creationId xmlns:a16="http://schemas.microsoft.com/office/drawing/2014/main" id="{C9789B27-14FA-1D71-63AE-3EA2C38AAAEB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Тестирование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5D45FD30-3DD1-DF4A-59DE-7AF054598F9C}"/>
                </a:ext>
              </a:extLst>
            </p:cNvPr>
            <p:cNvGrpSpPr/>
            <p:nvPr/>
          </p:nvGrpSpPr>
          <p:grpSpPr>
            <a:xfrm>
              <a:off x="4946704" y="1693774"/>
              <a:ext cx="2532812" cy="486397"/>
              <a:chOff x="1971" y="545889"/>
              <a:chExt cx="2414573" cy="667198"/>
            </a:xfrm>
          </p:grpSpPr>
          <p:sp>
            <p:nvSpPr>
              <p:cNvPr id="27" name="Прямоугольник: скругленные углы 26">
                <a:extLst>
                  <a:ext uri="{FF2B5EF4-FFF2-40B4-BE49-F238E27FC236}">
                    <a16:creationId xmlns:a16="http://schemas.microsoft.com/office/drawing/2014/main" id="{0A7DBA81-805C-66F2-F0D6-51CEA144DAEC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Прямоугольник: скругленные углы 4">
                <a:extLst>
                  <a:ext uri="{FF2B5EF4-FFF2-40B4-BE49-F238E27FC236}">
                    <a16:creationId xmlns:a16="http://schemas.microsoft.com/office/drawing/2014/main" id="{443338C7-98F4-492A-8EFB-6A8F499D9E50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Анализ требований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74B1DBC5-706B-7817-4D0F-8798763A3CA9}"/>
                </a:ext>
              </a:extLst>
            </p:cNvPr>
            <p:cNvGrpSpPr/>
            <p:nvPr/>
          </p:nvGrpSpPr>
          <p:grpSpPr>
            <a:xfrm>
              <a:off x="4952397" y="2526928"/>
              <a:ext cx="2532812" cy="486397"/>
              <a:chOff x="1971" y="545889"/>
              <a:chExt cx="2414573" cy="667198"/>
            </a:xfrm>
          </p:grpSpPr>
          <p:sp>
            <p:nvSpPr>
              <p:cNvPr id="30" name="Прямоугольник: скругленные углы 29">
                <a:extLst>
                  <a:ext uri="{FF2B5EF4-FFF2-40B4-BE49-F238E27FC236}">
                    <a16:creationId xmlns:a16="http://schemas.microsoft.com/office/drawing/2014/main" id="{553FE802-53F0-2B62-6E56-AE58A7A6BCD7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Прямоугольник: скругленные углы 4">
                <a:extLst>
                  <a:ext uri="{FF2B5EF4-FFF2-40B4-BE49-F238E27FC236}">
                    <a16:creationId xmlns:a16="http://schemas.microsoft.com/office/drawing/2014/main" id="{C9EDA548-5B57-AA4B-45FA-D0E2A1DFA53A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Проектирование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6EE5B845-AFC9-2AFF-2D5C-FB2DA5EE5818}"/>
                </a:ext>
              </a:extLst>
            </p:cNvPr>
            <p:cNvGrpSpPr/>
            <p:nvPr/>
          </p:nvGrpSpPr>
          <p:grpSpPr>
            <a:xfrm>
              <a:off x="4946703" y="3379929"/>
              <a:ext cx="2532812" cy="486397"/>
              <a:chOff x="1971" y="545889"/>
              <a:chExt cx="2414573" cy="667198"/>
            </a:xfrm>
          </p:grpSpPr>
          <p:sp>
            <p:nvSpPr>
              <p:cNvPr id="34" name="Прямоугольник: скругленные углы 33">
                <a:extLst>
                  <a:ext uri="{FF2B5EF4-FFF2-40B4-BE49-F238E27FC236}">
                    <a16:creationId xmlns:a16="http://schemas.microsoft.com/office/drawing/2014/main" id="{E77A6666-58E8-5883-0F63-D1E78239C171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Прямоугольник: скругленные углы 4">
                <a:extLst>
                  <a:ext uri="{FF2B5EF4-FFF2-40B4-BE49-F238E27FC236}">
                    <a16:creationId xmlns:a16="http://schemas.microsoft.com/office/drawing/2014/main" id="{0CE4F8CA-BD6E-A3C4-2D06-6DCF0CDF4B44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dirty="0">
                    <a:solidFill>
                      <a:schemeClr val="accent2">
                        <a:lumMod val="25000"/>
                      </a:schemeClr>
                    </a:solidFill>
                  </a:rPr>
                  <a:t>Кодирование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4650AC2B-B017-F51E-9012-4EA5BE203B4D}"/>
                </a:ext>
              </a:extLst>
            </p:cNvPr>
            <p:cNvGrpSpPr/>
            <p:nvPr/>
          </p:nvGrpSpPr>
          <p:grpSpPr>
            <a:xfrm>
              <a:off x="4946702" y="4229655"/>
              <a:ext cx="2532812" cy="486397"/>
              <a:chOff x="1971" y="545889"/>
              <a:chExt cx="2414573" cy="667198"/>
            </a:xfrm>
          </p:grpSpPr>
          <p:sp>
            <p:nvSpPr>
              <p:cNvPr id="37" name="Прямоугольник: скругленные углы 36">
                <a:extLst>
                  <a:ext uri="{FF2B5EF4-FFF2-40B4-BE49-F238E27FC236}">
                    <a16:creationId xmlns:a16="http://schemas.microsoft.com/office/drawing/2014/main" id="{0A31EDC7-A238-DE5D-F70F-99D17955D5CF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Прямоугольник: скругленные углы 4">
                <a:extLst>
                  <a:ext uri="{FF2B5EF4-FFF2-40B4-BE49-F238E27FC236}">
                    <a16:creationId xmlns:a16="http://schemas.microsoft.com/office/drawing/2014/main" id="{D1E0804B-011D-2B1A-01A2-C7C07B28FE2F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Тестирование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7D328B39-5A82-5867-F126-E8880C19DB8B}"/>
                </a:ext>
              </a:extLst>
            </p:cNvPr>
            <p:cNvGrpSpPr/>
            <p:nvPr/>
          </p:nvGrpSpPr>
          <p:grpSpPr>
            <a:xfrm>
              <a:off x="4946702" y="5079381"/>
              <a:ext cx="2532812" cy="486397"/>
              <a:chOff x="1971" y="545889"/>
              <a:chExt cx="2414573" cy="667198"/>
            </a:xfrm>
          </p:grpSpPr>
          <p:sp>
            <p:nvSpPr>
              <p:cNvPr id="40" name="Прямоугольник: скругленные углы 39">
                <a:extLst>
                  <a:ext uri="{FF2B5EF4-FFF2-40B4-BE49-F238E27FC236}">
                    <a16:creationId xmlns:a16="http://schemas.microsoft.com/office/drawing/2014/main" id="{8A7DAB98-B394-9B83-815D-A9AB03DFC37D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Прямоугольник: скругленные углы 4">
                <a:extLst>
                  <a:ext uri="{FF2B5EF4-FFF2-40B4-BE49-F238E27FC236}">
                    <a16:creationId xmlns:a16="http://schemas.microsoft.com/office/drawing/2014/main" id="{49E9B28B-8F7B-116E-71A4-036AF89AF71D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Развертывание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AF2F9F3A-7014-45CA-5EE4-4EF445080CE3}"/>
                </a:ext>
              </a:extLst>
            </p:cNvPr>
            <p:cNvGrpSpPr/>
            <p:nvPr/>
          </p:nvGrpSpPr>
          <p:grpSpPr>
            <a:xfrm>
              <a:off x="8086628" y="2536356"/>
              <a:ext cx="2532812" cy="486397"/>
              <a:chOff x="1971" y="545889"/>
              <a:chExt cx="2414573" cy="667198"/>
            </a:xfrm>
          </p:grpSpPr>
          <p:sp>
            <p:nvSpPr>
              <p:cNvPr id="43" name="Прямоугольник: скругленные углы 42">
                <a:extLst>
                  <a:ext uri="{FF2B5EF4-FFF2-40B4-BE49-F238E27FC236}">
                    <a16:creationId xmlns:a16="http://schemas.microsoft.com/office/drawing/2014/main" id="{1D02CACC-EC77-50B6-7448-201087333657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Прямоугольник: скругленные углы 4">
                <a:extLst>
                  <a:ext uri="{FF2B5EF4-FFF2-40B4-BE49-F238E27FC236}">
                    <a16:creationId xmlns:a16="http://schemas.microsoft.com/office/drawing/2014/main" id="{92CF1AC7-ADEE-187E-C922-A077428E68A7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Проектирование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27576920-1843-3EA9-598E-91C055E10F77}"/>
                </a:ext>
              </a:extLst>
            </p:cNvPr>
            <p:cNvGrpSpPr/>
            <p:nvPr/>
          </p:nvGrpSpPr>
          <p:grpSpPr>
            <a:xfrm>
              <a:off x="8086628" y="3379929"/>
              <a:ext cx="2532812" cy="507920"/>
              <a:chOff x="1971" y="545889"/>
              <a:chExt cx="2414573" cy="696721"/>
            </a:xfrm>
          </p:grpSpPr>
          <p:sp>
            <p:nvSpPr>
              <p:cNvPr id="46" name="Прямоугольник: скругленные углы 45">
                <a:extLst>
                  <a:ext uri="{FF2B5EF4-FFF2-40B4-BE49-F238E27FC236}">
                    <a16:creationId xmlns:a16="http://schemas.microsoft.com/office/drawing/2014/main" id="{2A2B03E3-8314-5E7E-C044-32859A8B0721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Прямоугольник: скругленные углы 4">
                <a:extLst>
                  <a:ext uri="{FF2B5EF4-FFF2-40B4-BE49-F238E27FC236}">
                    <a16:creationId xmlns:a16="http://schemas.microsoft.com/office/drawing/2014/main" id="{2FCDFF9F-679F-AA1E-E5F7-ACA8EAD43712}"/>
                  </a:ext>
                </a:extLst>
              </p:cNvPr>
              <p:cNvSpPr txBox="1"/>
              <p:nvPr/>
            </p:nvSpPr>
            <p:spPr>
              <a:xfrm>
                <a:off x="67111" y="640552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dirty="0">
                    <a:solidFill>
                      <a:schemeClr val="accent2">
                        <a:lumMod val="25000"/>
                      </a:schemeClr>
                    </a:solidFill>
                  </a:rPr>
                  <a:t>Кодирование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B5946F7F-6A30-E56F-5985-66F46D306696}"/>
                </a:ext>
              </a:extLst>
            </p:cNvPr>
            <p:cNvGrpSpPr/>
            <p:nvPr/>
          </p:nvGrpSpPr>
          <p:grpSpPr>
            <a:xfrm>
              <a:off x="8086628" y="4231446"/>
              <a:ext cx="2532812" cy="486397"/>
              <a:chOff x="1971" y="545889"/>
              <a:chExt cx="2414573" cy="667198"/>
            </a:xfrm>
          </p:grpSpPr>
          <p:sp>
            <p:nvSpPr>
              <p:cNvPr id="49" name="Прямоугольник: скругленные углы 48">
                <a:extLst>
                  <a:ext uri="{FF2B5EF4-FFF2-40B4-BE49-F238E27FC236}">
                    <a16:creationId xmlns:a16="http://schemas.microsoft.com/office/drawing/2014/main" id="{E1727990-7413-7A96-0052-159E18159BC6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Прямоугольник: скругленные углы 4">
                <a:extLst>
                  <a:ext uri="{FF2B5EF4-FFF2-40B4-BE49-F238E27FC236}">
                    <a16:creationId xmlns:a16="http://schemas.microsoft.com/office/drawing/2014/main" id="{53372B72-656B-5928-20B9-C18A035B0793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Тестирование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5F17CAC0-FC35-3DB3-73A1-2A32F3080AC1}"/>
                </a:ext>
              </a:extLst>
            </p:cNvPr>
            <p:cNvGrpSpPr/>
            <p:nvPr/>
          </p:nvGrpSpPr>
          <p:grpSpPr>
            <a:xfrm>
              <a:off x="8086628" y="5075737"/>
              <a:ext cx="2532812" cy="486397"/>
              <a:chOff x="1971" y="545889"/>
              <a:chExt cx="2414573" cy="667198"/>
            </a:xfrm>
          </p:grpSpPr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221E19C7-D71E-B094-738E-3B8F7E96016C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Прямоугольник: скругленные углы 4">
                <a:extLst>
                  <a:ext uri="{FF2B5EF4-FFF2-40B4-BE49-F238E27FC236}">
                    <a16:creationId xmlns:a16="http://schemas.microsoft.com/office/drawing/2014/main" id="{B0C7C476-623C-D614-E65D-9BEEEE4A2E4A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Развертывание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B87EBD74-D3FC-1FBA-4039-81D6C8FE2D80}"/>
                </a:ext>
              </a:extLst>
            </p:cNvPr>
            <p:cNvGrpSpPr/>
            <p:nvPr/>
          </p:nvGrpSpPr>
          <p:grpSpPr>
            <a:xfrm>
              <a:off x="8092669" y="5920028"/>
              <a:ext cx="2532812" cy="486397"/>
              <a:chOff x="1971" y="545889"/>
              <a:chExt cx="2414573" cy="667198"/>
            </a:xfrm>
          </p:grpSpPr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EF4EE74E-0965-EE58-D614-6D187DF76D0D}"/>
                  </a:ext>
                </a:extLst>
              </p:cNvPr>
              <p:cNvSpPr/>
              <p:nvPr/>
            </p:nvSpPr>
            <p:spPr>
              <a:xfrm>
                <a:off x="1971" y="545889"/>
                <a:ext cx="2414573" cy="667198"/>
              </a:xfrm>
              <a:prstGeom prst="roundRect">
                <a:avLst/>
              </a:prstGeom>
              <a:solidFill>
                <a:schemeClr val="accent3">
                  <a:alpha val="90000"/>
                </a:schemeClr>
              </a:solidFill>
              <a:ln w="9525"/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6" name="Прямоугольник: скругленные углы 4">
                <a:extLst>
                  <a:ext uri="{FF2B5EF4-FFF2-40B4-BE49-F238E27FC236}">
                    <a16:creationId xmlns:a16="http://schemas.microsoft.com/office/drawing/2014/main" id="{DDE3D8BA-A4EE-24D9-B1E0-3B12CF65C7F6}"/>
                  </a:ext>
                </a:extLst>
              </p:cNvPr>
              <p:cNvSpPr txBox="1"/>
              <p:nvPr/>
            </p:nvSpPr>
            <p:spPr>
              <a:xfrm>
                <a:off x="34541" y="578459"/>
                <a:ext cx="2349433" cy="602058"/>
              </a:xfrm>
              <a:prstGeom prst="rect">
                <a:avLst/>
              </a:prstGeom>
              <a:ln w="9525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60020" tIns="160020" rIns="160020" bIns="16002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b="1" kern="1200" dirty="0">
                    <a:solidFill>
                      <a:schemeClr val="accent2">
                        <a:lumMod val="25000"/>
                      </a:schemeClr>
                    </a:solidFill>
                    <a:latin typeface="+mn-lt"/>
                  </a:rPr>
                  <a:t>Эксплуатация</a:t>
                </a:r>
                <a:endParaRPr lang="en-US" b="1" kern="1200" dirty="0">
                  <a:solidFill>
                    <a:schemeClr val="accent2">
                      <a:lumMod val="25000"/>
                    </a:schemeClr>
                  </a:solidFill>
                  <a:latin typeface="+mn-lt"/>
                </a:endParaRPr>
              </a:p>
            </p:txBody>
          </p:sp>
        </p:grp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B4555E96-75C5-F36A-5E41-896763A26F21}"/>
                </a:ext>
              </a:extLst>
            </p:cNvPr>
            <p:cNvCxnSpPr>
              <a:cxnSpLocks/>
              <a:stCxn id="21" idx="2"/>
              <a:endCxn id="18" idx="0"/>
            </p:cNvCxnSpPr>
            <p:nvPr/>
          </p:nvCxnSpPr>
          <p:spPr>
            <a:xfrm flipH="1">
              <a:off x="3084573" y="2179674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 стрелкой 63">
              <a:extLst>
                <a:ext uri="{FF2B5EF4-FFF2-40B4-BE49-F238E27FC236}">
                  <a16:creationId xmlns:a16="http://schemas.microsoft.com/office/drawing/2014/main" id="{FF4C4D2D-22D5-55E6-ED64-0136F4BC68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572" y="3022753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00F578E1-4D52-C79C-E2F1-CC001AA32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571" y="3874764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ACDAD98E-A9E2-90B4-0272-343EFB0D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3107" y="2179674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1E0EFC6D-E620-D650-9C1A-CF3B8E4FC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3107" y="3022753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9BEFF219-2684-715B-DE6A-D5372690F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3106" y="3874764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>
              <a:extLst>
                <a:ext uri="{FF2B5EF4-FFF2-40B4-BE49-F238E27FC236}">
                  <a16:creationId xmlns:a16="http://schemas.microsoft.com/office/drawing/2014/main" id="{583DF7AE-9174-8A2F-684F-4131AB63B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3106" y="4719055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C0274D80-7259-BDB7-81EB-DBA99C93C2FB}"/>
                </a:ext>
              </a:extLst>
            </p:cNvPr>
            <p:cNvCxnSpPr>
              <a:cxnSpLocks/>
            </p:cNvCxnSpPr>
            <p:nvPr/>
          </p:nvCxnSpPr>
          <p:spPr>
            <a:xfrm>
              <a:off x="4350978" y="4472853"/>
              <a:ext cx="297222" cy="0"/>
            </a:xfrm>
            <a:prstGeom prst="line">
              <a:avLst/>
            </a:prstGeom>
            <a:ln w="38100">
              <a:solidFill>
                <a:srgbClr val="007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A66DC035-4B88-3E5E-EC43-09E5DAC60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200" y="1936475"/>
              <a:ext cx="0" cy="2536378"/>
            </a:xfrm>
            <a:prstGeom prst="line">
              <a:avLst/>
            </a:prstGeom>
            <a:ln w="38100">
              <a:solidFill>
                <a:srgbClr val="007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 стрелкой 91">
              <a:extLst>
                <a:ext uri="{FF2B5EF4-FFF2-40B4-BE49-F238E27FC236}">
                  <a16:creationId xmlns:a16="http://schemas.microsoft.com/office/drawing/2014/main" id="{6A57B6E1-9A46-4D60-F843-8C58E77AE663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4648200" y="1936475"/>
              <a:ext cx="298504" cy="498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>
              <a:extLst>
                <a:ext uri="{FF2B5EF4-FFF2-40B4-BE49-F238E27FC236}">
                  <a16:creationId xmlns:a16="http://schemas.microsoft.com/office/drawing/2014/main" id="{DA988BCA-E97E-B62A-FBF9-6AD485817EBD}"/>
                </a:ext>
              </a:extLst>
            </p:cNvPr>
            <p:cNvCxnSpPr>
              <a:cxnSpLocks/>
            </p:cNvCxnSpPr>
            <p:nvPr/>
          </p:nvCxnSpPr>
          <p:spPr>
            <a:xfrm>
              <a:off x="7492183" y="5344921"/>
              <a:ext cx="297222" cy="0"/>
            </a:xfrm>
            <a:prstGeom prst="line">
              <a:avLst/>
            </a:prstGeom>
            <a:ln w="38100">
              <a:solidFill>
                <a:srgbClr val="007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>
              <a:extLst>
                <a:ext uri="{FF2B5EF4-FFF2-40B4-BE49-F238E27FC236}">
                  <a16:creationId xmlns:a16="http://schemas.microsoft.com/office/drawing/2014/main" id="{7A2B63CD-79E2-A4B2-7D08-0234E433B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9405" y="2808543"/>
              <a:ext cx="0" cy="2536378"/>
            </a:xfrm>
            <a:prstGeom prst="line">
              <a:avLst/>
            </a:prstGeom>
            <a:ln w="38100">
              <a:solidFill>
                <a:srgbClr val="007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 стрелкой 98">
              <a:extLst>
                <a:ext uri="{FF2B5EF4-FFF2-40B4-BE49-F238E27FC236}">
                  <a16:creationId xmlns:a16="http://schemas.microsoft.com/office/drawing/2014/main" id="{5D471C10-67F7-2E6F-2D46-0605AC7991F7}"/>
                </a:ext>
              </a:extLst>
            </p:cNvPr>
            <p:cNvCxnSpPr>
              <a:cxnSpLocks/>
            </p:cNvCxnSpPr>
            <p:nvPr/>
          </p:nvCxnSpPr>
          <p:spPr>
            <a:xfrm>
              <a:off x="7789405" y="2808543"/>
              <a:ext cx="298504" cy="498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 стрелкой 99">
              <a:extLst>
                <a:ext uri="{FF2B5EF4-FFF2-40B4-BE49-F238E27FC236}">
                  <a16:creationId xmlns:a16="http://schemas.microsoft.com/office/drawing/2014/main" id="{3864C30E-42CC-989E-D6D9-74AB0A384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0898" y="3026851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 стрелкой 100">
              <a:extLst>
                <a:ext uri="{FF2B5EF4-FFF2-40B4-BE49-F238E27FC236}">
                  <a16:creationId xmlns:a16="http://schemas.microsoft.com/office/drawing/2014/main" id="{C68F6CE9-B266-DA45-8A52-EDA3442A5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3033" y="3877875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 стрелкой 101">
              <a:extLst>
                <a:ext uri="{FF2B5EF4-FFF2-40B4-BE49-F238E27FC236}">
                  <a16:creationId xmlns:a16="http://schemas.microsoft.com/office/drawing/2014/main" id="{448029CC-7B7C-D696-1850-E2E579480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3032" y="4722962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 стрелкой 102">
              <a:extLst>
                <a:ext uri="{FF2B5EF4-FFF2-40B4-BE49-F238E27FC236}">
                  <a16:creationId xmlns:a16="http://schemas.microsoft.com/office/drawing/2014/main" id="{ACCD2F25-6D32-F963-84DD-4437F356A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3031" y="5558227"/>
              <a:ext cx="1" cy="356682"/>
            </a:xfrm>
            <a:prstGeom prst="straightConnector1">
              <a:avLst/>
            </a:prstGeom>
            <a:ln w="38100">
              <a:solidFill>
                <a:srgbClr val="0072C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60DDA5D1-4B54-3CBF-F266-5964FD8DF36F}"/>
              </a:ext>
            </a:extLst>
          </p:cNvPr>
          <p:cNvSpPr txBox="1"/>
          <p:nvPr/>
        </p:nvSpPr>
        <p:spPr>
          <a:xfrm>
            <a:off x="2058343" y="6106186"/>
            <a:ext cx="180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3126A"/>
                </a:solidFill>
              </a:rPr>
              <a:t>1 </a:t>
            </a:r>
            <a:r>
              <a:rPr lang="ru-RU" dirty="0">
                <a:solidFill>
                  <a:srgbClr val="03126A"/>
                </a:solidFill>
              </a:rPr>
              <a:t>итерация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D119AF-8396-137F-9E97-099EB0391110}"/>
              </a:ext>
            </a:extLst>
          </p:cNvPr>
          <p:cNvSpPr txBox="1"/>
          <p:nvPr/>
        </p:nvSpPr>
        <p:spPr>
          <a:xfrm>
            <a:off x="5186878" y="6106186"/>
            <a:ext cx="180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3126A"/>
                </a:solidFill>
              </a:rPr>
              <a:t>2</a:t>
            </a:r>
            <a:r>
              <a:rPr lang="en-US" dirty="0">
                <a:solidFill>
                  <a:srgbClr val="03126A"/>
                </a:solidFill>
              </a:rPr>
              <a:t> </a:t>
            </a:r>
            <a:r>
              <a:rPr lang="ru-RU" dirty="0">
                <a:solidFill>
                  <a:srgbClr val="03126A"/>
                </a:solidFill>
              </a:rPr>
              <a:t>итерация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B18A45-AC30-25EF-487E-290A076E2558}"/>
              </a:ext>
            </a:extLst>
          </p:cNvPr>
          <p:cNvSpPr txBox="1"/>
          <p:nvPr/>
        </p:nvSpPr>
        <p:spPr>
          <a:xfrm>
            <a:off x="8334670" y="6106186"/>
            <a:ext cx="180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3126A"/>
                </a:solidFill>
              </a:rPr>
              <a:t>3</a:t>
            </a:r>
            <a:r>
              <a:rPr lang="en-US" dirty="0">
                <a:solidFill>
                  <a:srgbClr val="03126A"/>
                </a:solidFill>
              </a:rPr>
              <a:t> </a:t>
            </a:r>
            <a:r>
              <a:rPr lang="ru-RU" dirty="0">
                <a:solidFill>
                  <a:srgbClr val="03126A"/>
                </a:solidFill>
              </a:rPr>
              <a:t>итерация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2AE3441-6817-360B-0149-39314026D30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GUI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B63EDD-9E72-84F4-00E1-A05250066A22}"/>
              </a:ext>
            </a:extLst>
          </p:cNvPr>
          <p:cNvSpPr txBox="1">
            <a:spLocks/>
          </p:cNvSpPr>
          <p:nvPr/>
        </p:nvSpPr>
        <p:spPr>
          <a:xfrm>
            <a:off x="741908" y="2024743"/>
            <a:ext cx="11359896" cy="2808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ru-RU" sz="2600" dirty="0"/>
              <a:t>Уровни доступа</a:t>
            </a:r>
            <a:r>
              <a:rPr lang="en-US" sz="2600" dirty="0"/>
              <a:t>:</a:t>
            </a:r>
            <a:endParaRPr lang="ru-RU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ru-RU" sz="2600" b="0" dirty="0"/>
              <a:t>Неавторизированный пользователь (нулевой уровень защиты)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ru-RU" sz="2600" b="0" dirty="0"/>
              <a:t>Авторизованный пользователь (средний уровень защиты)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ru-RU" sz="2600" b="0" dirty="0"/>
              <a:t>Администратор</a:t>
            </a:r>
            <a:r>
              <a:rPr lang="en-US" sz="2600" b="0" dirty="0"/>
              <a:t> (</a:t>
            </a:r>
            <a:r>
              <a:rPr lang="ru-RU" sz="2600" b="0" dirty="0"/>
              <a:t>самый защищенный уровень доступа</a:t>
            </a:r>
            <a:r>
              <a:rPr lang="en-US" sz="2600" b="0" dirty="0"/>
              <a:t>)</a:t>
            </a:r>
            <a:endParaRPr lang="ru-RU" sz="2600" b="0" dirty="0"/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5984-C36B-A8F7-5879-BE773B671C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GUI</a:t>
            </a:r>
            <a:r>
              <a:rPr lang="ru-RU" sz="5000" dirty="0"/>
              <a:t> – структура сайта</a:t>
            </a:r>
            <a:endParaRPr lang="en-US" sz="5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29CEAF-B19D-C852-CE2C-C1BAD875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81" y="1927554"/>
            <a:ext cx="6279904" cy="3854908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5423D4F-314E-9B9F-C791-117B8EF74A30}"/>
              </a:ext>
            </a:extLst>
          </p:cNvPr>
          <p:cNvGrpSpPr/>
          <p:nvPr/>
        </p:nvGrpSpPr>
        <p:grpSpPr>
          <a:xfrm>
            <a:off x="7845058" y="2823300"/>
            <a:ext cx="3451361" cy="2061072"/>
            <a:chOff x="7764035" y="2044091"/>
            <a:chExt cx="3451361" cy="2061072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D663C46-CF23-A872-C5D1-D5EBD20C8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007"/>
            <a:stretch/>
          </p:blipFill>
          <p:spPr>
            <a:xfrm>
              <a:off x="7764035" y="2044091"/>
              <a:ext cx="3451361" cy="129558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9F75E6F-DAC7-9D6C-976F-1EE2B7A1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55" t="6563" r="4255"/>
            <a:stretch/>
          </p:blipFill>
          <p:spPr>
            <a:xfrm>
              <a:off x="7764035" y="3339672"/>
              <a:ext cx="3451361" cy="765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FDE1D8-5925-A718-0CC2-0A7EEF5F9A3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Принципы удобного </a:t>
            </a:r>
            <a:r>
              <a:rPr lang="en-US" sz="5000" dirty="0"/>
              <a:t>GUI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EFE4-5514-AE81-BE94-3D0E8FAD3869}"/>
              </a:ext>
            </a:extLst>
          </p:cNvPr>
          <p:cNvSpPr txBox="1"/>
          <p:nvPr/>
        </p:nvSpPr>
        <p:spPr>
          <a:xfrm>
            <a:off x="832756" y="2179151"/>
            <a:ext cx="494755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Принцип видимости</a:t>
            </a:r>
            <a:r>
              <a:rPr lang="en-US" sz="2600" b="1" dirty="0">
                <a:solidFill>
                  <a:srgbClr val="03126A"/>
                </a:solidFill>
              </a:rPr>
              <a:t>:</a:t>
            </a:r>
            <a:endParaRPr lang="ru-RU" sz="2600" b="1" dirty="0">
              <a:solidFill>
                <a:srgbClr val="03126A"/>
              </a:solidFill>
            </a:endParaRPr>
          </a:p>
          <a:p>
            <a:pPr>
              <a:spcAft>
                <a:spcPts val="1200"/>
              </a:spcAft>
            </a:pPr>
            <a:r>
              <a:rPr lang="ru-RU" sz="2600" dirty="0">
                <a:solidFill>
                  <a:srgbClr val="03126A"/>
                </a:solidFill>
              </a:rPr>
              <a:t>Был разработан сценарий, по которому был создан макет. Все, что нужно решить пользователю есть на главной странице, чтобы пользователь сразу мог найти нужную функцию.</a:t>
            </a:r>
            <a:endParaRPr lang="en-US" sz="2600" dirty="0">
              <a:solidFill>
                <a:srgbClr val="03126A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4E2CF2-C5DD-DD71-ED24-4331DF6F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3" y="1950380"/>
            <a:ext cx="5496786" cy="41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FDE1D8-5925-A718-0CC2-0A7EEF5F9A3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Принципы удобного </a:t>
            </a:r>
            <a:r>
              <a:rPr lang="en-US" sz="5000" dirty="0"/>
              <a:t>GUI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EFE4-5514-AE81-BE94-3D0E8FAD3869}"/>
              </a:ext>
            </a:extLst>
          </p:cNvPr>
          <p:cNvSpPr txBox="1"/>
          <p:nvPr/>
        </p:nvSpPr>
        <p:spPr>
          <a:xfrm>
            <a:off x="865413" y="2215921"/>
            <a:ext cx="49475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Принцип простоты</a:t>
            </a:r>
            <a:r>
              <a:rPr lang="en-US" sz="2600" b="1" dirty="0">
                <a:solidFill>
                  <a:srgbClr val="03126A"/>
                </a:solidFill>
              </a:rPr>
              <a:t>:</a:t>
            </a:r>
          </a:p>
          <a:p>
            <a:r>
              <a:rPr lang="ru-RU" sz="2600" dirty="0">
                <a:solidFill>
                  <a:srgbClr val="03126A"/>
                </a:solidFill>
              </a:rPr>
              <a:t>Он применяется в интерфейсе, поскольку прохождение теста – это наиболее важная функция на веб-сайте. Она должна выполняться проще и требовать меньше шагов.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891922-E137-32FA-53D0-FEE7D6BD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3" y="1917722"/>
            <a:ext cx="5470071" cy="41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1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FDE1D8-5925-A718-0CC2-0A7EEF5F9A3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Принципы удобного </a:t>
            </a:r>
            <a:r>
              <a:rPr lang="en-US" sz="5000" dirty="0"/>
              <a:t>GUI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EFE4-5514-AE81-BE94-3D0E8FAD3869}"/>
              </a:ext>
            </a:extLst>
          </p:cNvPr>
          <p:cNvSpPr txBox="1"/>
          <p:nvPr/>
        </p:nvSpPr>
        <p:spPr>
          <a:xfrm>
            <a:off x="895892" y="1409621"/>
            <a:ext cx="110319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Принцип толерантности</a:t>
            </a:r>
            <a:r>
              <a:rPr lang="en-US" sz="2600" b="1" dirty="0">
                <a:solidFill>
                  <a:srgbClr val="03126A"/>
                </a:solidFill>
              </a:rPr>
              <a:t>:</a:t>
            </a:r>
          </a:p>
          <a:p>
            <a:r>
              <a:rPr lang="ru-RU" sz="2600" dirty="0">
                <a:solidFill>
                  <a:srgbClr val="03126A"/>
                </a:solidFill>
              </a:rPr>
              <a:t>При неправильном запросе пользователя в строке поиска на главной странице, программа все равно выведет определенный результат благодаря лояльности к ошибкам.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209CA8-2B8D-DDEA-F2C4-97EA66AA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66" y="3484800"/>
            <a:ext cx="6853794" cy="30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99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FDE1D8-5925-A718-0CC2-0A7EEF5F9A3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811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/>
              <a:t>Инструкция администратора</a:t>
            </a:r>
            <a:endParaRPr lang="en-US" sz="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D2EFE4-5514-AE81-BE94-3D0E8FAD3869}"/>
              </a:ext>
            </a:extLst>
          </p:cNvPr>
          <p:cNvSpPr txBox="1"/>
          <p:nvPr/>
        </p:nvSpPr>
        <p:spPr>
          <a:xfrm>
            <a:off x="1038132" y="2144801"/>
            <a:ext cx="99956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600" kern="0" dirty="0">
                <a:solidFill>
                  <a:srgbClr val="03126A"/>
                </a:solidFill>
                <a:latin typeface="+mj-lt"/>
                <a:ea typeface="Calibri" panose="020F0502020204030204" pitchFamily="34" charset="0"/>
              </a:rPr>
              <a:t>Инструкция п</a:t>
            </a:r>
            <a:r>
              <a:rPr lang="ru-RU" sz="2600" kern="0" dirty="0">
                <a:solidFill>
                  <a:srgbClr val="03126A"/>
                </a:solidFill>
                <a:effectLst/>
                <a:latin typeface="+mj-lt"/>
                <a:ea typeface="Calibri" panose="020F0502020204030204" pitchFamily="34" charset="0"/>
              </a:rPr>
              <a:t>редназначена для администраторов сайта</a:t>
            </a:r>
            <a:r>
              <a:rPr lang="en-US" sz="2600" kern="0" dirty="0">
                <a:solidFill>
                  <a:srgbClr val="03126A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  <a:r>
              <a:rPr lang="ru-RU" sz="2600" kern="0" dirty="0">
                <a:solidFill>
                  <a:srgbClr val="03126A"/>
                </a:solidFill>
                <a:effectLst/>
                <a:latin typeface="+mj-lt"/>
                <a:ea typeface="Calibri" panose="020F0502020204030204" pitchFamily="34" charset="0"/>
              </a:rPr>
              <a:t>В ней описаны четко сформулирован</a:t>
            </a:r>
            <a:r>
              <a:rPr lang="ru-RU" sz="2600" kern="0" dirty="0">
                <a:solidFill>
                  <a:srgbClr val="03126A"/>
                </a:solidFill>
                <a:latin typeface="+mj-lt"/>
                <a:ea typeface="Calibri" panose="020F0502020204030204" pitchFamily="34" charset="0"/>
              </a:rPr>
              <a:t>ы</a:t>
            </a:r>
            <a:r>
              <a:rPr lang="ru-RU" sz="2600" kern="0" dirty="0">
                <a:solidFill>
                  <a:srgbClr val="03126A"/>
                </a:solidFill>
                <a:effectLst/>
                <a:latin typeface="+mj-lt"/>
                <a:ea typeface="Calibri" panose="020F0502020204030204" pitchFamily="34" charset="0"/>
              </a:rPr>
              <a:t> действия по решению отдельных задач</a:t>
            </a:r>
            <a:r>
              <a:rPr lang="en-US" sz="2600" kern="0" dirty="0">
                <a:solidFill>
                  <a:srgbClr val="03126A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  <a:endParaRPr lang="ru-RU" sz="2600" b="1" dirty="0">
              <a:solidFill>
                <a:srgbClr val="03126A"/>
              </a:solidFill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ru-RU" sz="2600" b="1" dirty="0">
                <a:solidFill>
                  <a:srgbClr val="03126A"/>
                </a:solidFill>
              </a:rPr>
              <a:t>Функционал, вынесенный в инструкцию администратора</a:t>
            </a:r>
            <a:r>
              <a:rPr lang="en-US" sz="2600" b="1" dirty="0">
                <a:solidFill>
                  <a:srgbClr val="03126A"/>
                </a:solidFill>
              </a:rPr>
              <a:t>: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600" dirty="0">
                <a:solidFill>
                  <a:srgbClr val="03126A"/>
                </a:solidFill>
              </a:rPr>
              <a:t>Проверка теста на соответствие нормам цензуры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600" dirty="0">
                <a:solidFill>
                  <a:srgbClr val="03126A"/>
                </a:solidFill>
              </a:rPr>
              <a:t>Коррекция фильтра теста</a:t>
            </a:r>
          </a:p>
          <a:p>
            <a:pPr marL="514350" indent="-514350">
              <a:buFont typeface="+mj-lt"/>
              <a:buAutoNum type="arabicParenR"/>
            </a:pPr>
            <a:r>
              <a:rPr lang="ru-RU" sz="2600" dirty="0">
                <a:solidFill>
                  <a:srgbClr val="03126A"/>
                </a:solidFill>
              </a:rPr>
              <a:t>Удаление повторяющегося теста</a:t>
            </a:r>
          </a:p>
        </p:txBody>
      </p:sp>
    </p:spTree>
    <p:extLst>
      <p:ext uri="{BB962C8B-B14F-4D97-AF65-F5344CB8AC3E}">
        <p14:creationId xmlns:p14="http://schemas.microsoft.com/office/powerpoint/2010/main" val="347264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 dir="u"/>
      </p:transition>
    </mc:Choice>
    <mc:Fallback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24449</TotalTime>
  <Words>628</Words>
  <Application>Microsoft Office PowerPoint</Application>
  <PresentationFormat>Широкоэкранный</PresentationFormat>
  <Paragraphs>114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Symbol</vt:lpstr>
      <vt:lpstr>Custom</vt:lpstr>
      <vt:lpstr>САЙТ “ТЕСТИКИ”</vt:lpstr>
      <vt:lpstr>Максимальное кол-во личных кабинетов: 700 тыс. Максимальное кол-во онлайн-пользователей: 100 тыс. Аналог: uquiz.com Сроки: по готовности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САЙТ “ТЕСТИКИ”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zasranec</cp:lastModifiedBy>
  <cp:revision>15</cp:revision>
  <dcterms:created xsi:type="dcterms:W3CDTF">2023-08-29T05:38:01Z</dcterms:created>
  <dcterms:modified xsi:type="dcterms:W3CDTF">2025-06-19T18:49:35Z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